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65" r:id="rId2"/>
    <p:sldId id="257" r:id="rId3"/>
    <p:sldId id="259" r:id="rId4"/>
    <p:sldId id="258" r:id="rId5"/>
    <p:sldId id="262" r:id="rId6"/>
    <p:sldId id="263" r:id="rId7"/>
    <p:sldId id="281" r:id="rId8"/>
    <p:sldId id="282" r:id="rId9"/>
    <p:sldId id="264" r:id="rId10"/>
    <p:sldId id="261" r:id="rId11"/>
    <p:sldId id="287" r:id="rId12"/>
    <p:sldId id="288" r:id="rId13"/>
    <p:sldId id="296" r:id="rId14"/>
    <p:sldId id="289" r:id="rId15"/>
    <p:sldId id="274" r:id="rId16"/>
    <p:sldId id="275" r:id="rId17"/>
    <p:sldId id="280" r:id="rId18"/>
    <p:sldId id="278" r:id="rId19"/>
    <p:sldId id="283" r:id="rId20"/>
    <p:sldId id="284" r:id="rId21"/>
    <p:sldId id="285" r:id="rId22"/>
    <p:sldId id="286" r:id="rId23"/>
    <p:sldId id="276" r:id="rId24"/>
    <p:sldId id="290" r:id="rId25"/>
    <p:sldId id="291" r:id="rId26"/>
    <p:sldId id="292" r:id="rId27"/>
    <p:sldId id="293" r:id="rId28"/>
    <p:sldId id="294" r:id="rId29"/>
    <p:sldId id="279" r:id="rId30"/>
    <p:sldId id="295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56"/>
  </p:normalViewPr>
  <p:slideViewPr>
    <p:cSldViewPr snapToGrid="0" snapToObjects="1">
      <p:cViewPr varScale="1">
        <p:scale>
          <a:sx n="74" d="100"/>
          <a:sy n="74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2E12D7-AE50-4AEA-9D13-4369036E5DD3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2843CBC6-3853-47B4-902D-20D27ED17D8C}">
      <dgm:prSet phldrT="[Text]"/>
      <dgm:spPr>
        <a:solidFill>
          <a:srgbClr val="92D050"/>
        </a:solidFill>
      </dgm:spPr>
      <dgm:t>
        <a:bodyPr/>
        <a:lstStyle/>
        <a:p>
          <a:r>
            <a:rPr lang="en-ZA" b="1" dirty="0"/>
            <a:t>Clusters of Neighbours </a:t>
          </a:r>
          <a:r>
            <a:rPr lang="en-ZA" dirty="0"/>
            <a:t>(between 6-8 households in every cluster)</a:t>
          </a:r>
        </a:p>
      </dgm:t>
    </dgm:pt>
    <dgm:pt modelId="{12A6EC3B-EE6A-4011-939D-57DDD06AB939}" type="parTrans" cxnId="{371F651A-9A98-4556-82AA-B0010CBF6F75}">
      <dgm:prSet/>
      <dgm:spPr/>
      <dgm:t>
        <a:bodyPr/>
        <a:lstStyle/>
        <a:p>
          <a:endParaRPr lang="en-ZA"/>
        </a:p>
      </dgm:t>
    </dgm:pt>
    <dgm:pt modelId="{55DDDA98-D6AE-4A3C-87D5-C4D6AE793D7D}" type="sibTrans" cxnId="{371F651A-9A98-4556-82AA-B0010CBF6F75}">
      <dgm:prSet/>
      <dgm:spPr>
        <a:ln>
          <a:solidFill>
            <a:srgbClr val="00B050"/>
          </a:solidFill>
        </a:ln>
      </dgm:spPr>
      <dgm:t>
        <a:bodyPr/>
        <a:lstStyle/>
        <a:p>
          <a:endParaRPr lang="en-ZA"/>
        </a:p>
      </dgm:t>
    </dgm:pt>
    <dgm:pt modelId="{7DD747BC-83B8-459D-B2E4-30BE6DAB920C}">
      <dgm:prSet phldrT="[Text]"/>
      <dgm:spPr>
        <a:solidFill>
          <a:srgbClr val="92D050"/>
        </a:solidFill>
      </dgm:spPr>
      <dgm:t>
        <a:bodyPr/>
        <a:lstStyle/>
        <a:p>
          <a:r>
            <a:rPr lang="en-ZA" b="1" dirty="0"/>
            <a:t>Community Connectors </a:t>
          </a:r>
          <a:r>
            <a:rPr lang="en-ZA" dirty="0"/>
            <a:t>(one per cluster)</a:t>
          </a:r>
        </a:p>
      </dgm:t>
    </dgm:pt>
    <dgm:pt modelId="{93DF2578-2478-435C-B4DD-AAC4E4110D35}" type="parTrans" cxnId="{38C8A511-C7C5-4204-8DF5-2C643EC6B4F0}">
      <dgm:prSet/>
      <dgm:spPr/>
      <dgm:t>
        <a:bodyPr/>
        <a:lstStyle/>
        <a:p>
          <a:endParaRPr lang="en-ZA"/>
        </a:p>
      </dgm:t>
    </dgm:pt>
    <dgm:pt modelId="{845F38EB-0C18-40BE-831C-F3430E616F67}" type="sibTrans" cxnId="{38C8A511-C7C5-4204-8DF5-2C643EC6B4F0}">
      <dgm:prSet/>
      <dgm:spPr>
        <a:ln>
          <a:solidFill>
            <a:srgbClr val="00B050"/>
          </a:solidFill>
        </a:ln>
      </dgm:spPr>
      <dgm:t>
        <a:bodyPr/>
        <a:lstStyle/>
        <a:p>
          <a:endParaRPr lang="en-ZA"/>
        </a:p>
      </dgm:t>
    </dgm:pt>
    <dgm:pt modelId="{7AAA3A1A-A94E-4A4E-85AE-C20449F10F0A}">
      <dgm:prSet phldrT="[Text]"/>
      <dgm:spPr>
        <a:solidFill>
          <a:srgbClr val="92D050"/>
        </a:solidFill>
      </dgm:spPr>
      <dgm:t>
        <a:bodyPr/>
        <a:lstStyle/>
        <a:p>
          <a:r>
            <a:rPr lang="en-ZA" b="1" dirty="0"/>
            <a:t>CPRT</a:t>
          </a:r>
        </a:p>
        <a:p>
          <a:r>
            <a:rPr lang="en-ZA" b="1" dirty="0"/>
            <a:t>ADT</a:t>
          </a:r>
        </a:p>
        <a:p>
          <a:r>
            <a:rPr lang="en-ZA" b="1" dirty="0" smtClean="0"/>
            <a:t>RADIO </a:t>
          </a:r>
          <a:endParaRPr lang="en-ZA" b="1" dirty="0"/>
        </a:p>
      </dgm:t>
    </dgm:pt>
    <dgm:pt modelId="{3498545E-CE84-428E-97B5-4E7EF1F54A57}" type="parTrans" cxnId="{CAF23C21-EA48-4472-A5C4-DBE1EABCFD6B}">
      <dgm:prSet/>
      <dgm:spPr/>
      <dgm:t>
        <a:bodyPr/>
        <a:lstStyle/>
        <a:p>
          <a:endParaRPr lang="en-ZA"/>
        </a:p>
      </dgm:t>
    </dgm:pt>
    <dgm:pt modelId="{BE7A6C22-1220-419B-847E-6C0352386E57}" type="sibTrans" cxnId="{CAF23C21-EA48-4472-A5C4-DBE1EABCFD6B}">
      <dgm:prSet/>
      <dgm:spPr>
        <a:ln>
          <a:solidFill>
            <a:srgbClr val="00B050"/>
          </a:solidFill>
        </a:ln>
      </dgm:spPr>
      <dgm:t>
        <a:bodyPr/>
        <a:lstStyle/>
        <a:p>
          <a:endParaRPr lang="en-ZA"/>
        </a:p>
      </dgm:t>
    </dgm:pt>
    <dgm:pt modelId="{FB1AE3DB-1B7B-448B-AB20-73CC74CE8223}" type="pres">
      <dgm:prSet presAssocID="{ED2E12D7-AE50-4AEA-9D13-4369036E5DD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BF62AAF4-B64F-4233-A231-4D59E63B8FB8}" type="pres">
      <dgm:prSet presAssocID="{2843CBC6-3853-47B4-902D-20D27ED17D8C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F5FAFE43-FE45-4EF9-B2CF-7D95E83551B4}" type="pres">
      <dgm:prSet presAssocID="{2843CBC6-3853-47B4-902D-20D27ED17D8C}" presName="gear1srcNode" presStyleLbl="node1" presStyleIdx="0" presStyleCnt="3"/>
      <dgm:spPr/>
      <dgm:t>
        <a:bodyPr/>
        <a:lstStyle/>
        <a:p>
          <a:endParaRPr lang="en-ZA"/>
        </a:p>
      </dgm:t>
    </dgm:pt>
    <dgm:pt modelId="{D7C49D98-21C8-4641-B5A8-58740D749B41}" type="pres">
      <dgm:prSet presAssocID="{2843CBC6-3853-47B4-902D-20D27ED17D8C}" presName="gear1dstNode" presStyleLbl="node1" presStyleIdx="0" presStyleCnt="3"/>
      <dgm:spPr/>
      <dgm:t>
        <a:bodyPr/>
        <a:lstStyle/>
        <a:p>
          <a:endParaRPr lang="en-ZA"/>
        </a:p>
      </dgm:t>
    </dgm:pt>
    <dgm:pt modelId="{1EEE0A14-9E8E-4DFB-BF85-B74EC696D117}" type="pres">
      <dgm:prSet presAssocID="{7DD747BC-83B8-459D-B2E4-30BE6DAB920C}" presName="gear2" presStyleLbl="node1" presStyleIdx="1" presStyleCnt="3" custLinFactNeighborX="-1441">
        <dgm:presLayoutVars>
          <dgm:chMax val="1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20CDFBA5-6F7E-4F0F-87C9-DC863EB77717}" type="pres">
      <dgm:prSet presAssocID="{7DD747BC-83B8-459D-B2E4-30BE6DAB920C}" presName="gear2srcNode" presStyleLbl="node1" presStyleIdx="1" presStyleCnt="3"/>
      <dgm:spPr/>
      <dgm:t>
        <a:bodyPr/>
        <a:lstStyle/>
        <a:p>
          <a:endParaRPr lang="en-ZA"/>
        </a:p>
      </dgm:t>
    </dgm:pt>
    <dgm:pt modelId="{81255D91-AE04-4C76-A645-75AAA7935B09}" type="pres">
      <dgm:prSet presAssocID="{7DD747BC-83B8-459D-B2E4-30BE6DAB920C}" presName="gear2dstNode" presStyleLbl="node1" presStyleIdx="1" presStyleCnt="3"/>
      <dgm:spPr/>
      <dgm:t>
        <a:bodyPr/>
        <a:lstStyle/>
        <a:p>
          <a:endParaRPr lang="en-ZA"/>
        </a:p>
      </dgm:t>
    </dgm:pt>
    <dgm:pt modelId="{9E7FD8C4-3E72-4F0F-949F-C1686C8096BA}" type="pres">
      <dgm:prSet presAssocID="{7AAA3A1A-A94E-4A4E-85AE-C20449F10F0A}" presName="gear3" presStyleLbl="node1" presStyleIdx="2" presStyleCnt="3"/>
      <dgm:spPr/>
      <dgm:t>
        <a:bodyPr/>
        <a:lstStyle/>
        <a:p>
          <a:endParaRPr lang="en-ZA"/>
        </a:p>
      </dgm:t>
    </dgm:pt>
    <dgm:pt modelId="{68E20FD5-1E2D-4336-81B5-14E0BC492AC4}" type="pres">
      <dgm:prSet presAssocID="{7AAA3A1A-A94E-4A4E-85AE-C20449F10F0A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C993C56E-E86D-4ADD-AC12-E24552F28D00}" type="pres">
      <dgm:prSet presAssocID="{7AAA3A1A-A94E-4A4E-85AE-C20449F10F0A}" presName="gear3srcNode" presStyleLbl="node1" presStyleIdx="2" presStyleCnt="3"/>
      <dgm:spPr/>
      <dgm:t>
        <a:bodyPr/>
        <a:lstStyle/>
        <a:p>
          <a:endParaRPr lang="en-ZA"/>
        </a:p>
      </dgm:t>
    </dgm:pt>
    <dgm:pt modelId="{B05A128A-23ED-4525-8FFC-278ACD37F543}" type="pres">
      <dgm:prSet presAssocID="{7AAA3A1A-A94E-4A4E-85AE-C20449F10F0A}" presName="gear3dstNode" presStyleLbl="node1" presStyleIdx="2" presStyleCnt="3"/>
      <dgm:spPr/>
      <dgm:t>
        <a:bodyPr/>
        <a:lstStyle/>
        <a:p>
          <a:endParaRPr lang="en-ZA"/>
        </a:p>
      </dgm:t>
    </dgm:pt>
    <dgm:pt modelId="{943C7BBE-BC8B-40EE-8FCB-315AA388CBE1}" type="pres">
      <dgm:prSet presAssocID="{55DDDA98-D6AE-4A3C-87D5-C4D6AE793D7D}" presName="connector1" presStyleLbl="sibTrans2D1" presStyleIdx="0" presStyleCnt="3"/>
      <dgm:spPr/>
      <dgm:t>
        <a:bodyPr/>
        <a:lstStyle/>
        <a:p>
          <a:endParaRPr lang="en-ZA"/>
        </a:p>
      </dgm:t>
    </dgm:pt>
    <dgm:pt modelId="{1B845EAB-F97A-4B46-AB1F-F2AFA9A7022B}" type="pres">
      <dgm:prSet presAssocID="{845F38EB-0C18-40BE-831C-F3430E616F67}" presName="connector2" presStyleLbl="sibTrans2D1" presStyleIdx="1" presStyleCnt="3"/>
      <dgm:spPr/>
      <dgm:t>
        <a:bodyPr/>
        <a:lstStyle/>
        <a:p>
          <a:endParaRPr lang="en-ZA"/>
        </a:p>
      </dgm:t>
    </dgm:pt>
    <dgm:pt modelId="{223702DA-3021-4044-B93A-69D82B1DD110}" type="pres">
      <dgm:prSet presAssocID="{BE7A6C22-1220-419B-847E-6C0352386E57}" presName="connector3" presStyleLbl="sibTrans2D1" presStyleIdx="2" presStyleCnt="3"/>
      <dgm:spPr/>
      <dgm:t>
        <a:bodyPr/>
        <a:lstStyle/>
        <a:p>
          <a:endParaRPr lang="en-ZA"/>
        </a:p>
      </dgm:t>
    </dgm:pt>
  </dgm:ptLst>
  <dgm:cxnLst>
    <dgm:cxn modelId="{2DBE0836-B6B3-1343-AFE4-C71ECDAB2B50}" type="presOf" srcId="{BE7A6C22-1220-419B-847E-6C0352386E57}" destId="{223702DA-3021-4044-B93A-69D82B1DD110}" srcOrd="0" destOrd="0" presId="urn:microsoft.com/office/officeart/2005/8/layout/gear1"/>
    <dgm:cxn modelId="{3FC58B75-2D46-CB4C-820C-9FD158B2115B}" type="presOf" srcId="{ED2E12D7-AE50-4AEA-9D13-4369036E5DD3}" destId="{FB1AE3DB-1B7B-448B-AB20-73CC74CE8223}" srcOrd="0" destOrd="0" presId="urn:microsoft.com/office/officeart/2005/8/layout/gear1"/>
    <dgm:cxn modelId="{A71A7E62-BFCC-8A4E-8BA1-B6BBE05D25B1}" type="presOf" srcId="{2843CBC6-3853-47B4-902D-20D27ED17D8C}" destId="{D7C49D98-21C8-4641-B5A8-58740D749B41}" srcOrd="2" destOrd="0" presId="urn:microsoft.com/office/officeart/2005/8/layout/gear1"/>
    <dgm:cxn modelId="{371F651A-9A98-4556-82AA-B0010CBF6F75}" srcId="{ED2E12D7-AE50-4AEA-9D13-4369036E5DD3}" destId="{2843CBC6-3853-47B4-902D-20D27ED17D8C}" srcOrd="0" destOrd="0" parTransId="{12A6EC3B-EE6A-4011-939D-57DDD06AB939}" sibTransId="{55DDDA98-D6AE-4A3C-87D5-C4D6AE793D7D}"/>
    <dgm:cxn modelId="{F189BE69-D717-2046-ACE0-C12A79E355FA}" type="presOf" srcId="{7DD747BC-83B8-459D-B2E4-30BE6DAB920C}" destId="{1EEE0A14-9E8E-4DFB-BF85-B74EC696D117}" srcOrd="0" destOrd="0" presId="urn:microsoft.com/office/officeart/2005/8/layout/gear1"/>
    <dgm:cxn modelId="{2D3EA628-E343-A54F-9DCE-158E343AC328}" type="presOf" srcId="{7AAA3A1A-A94E-4A4E-85AE-C20449F10F0A}" destId="{68E20FD5-1E2D-4336-81B5-14E0BC492AC4}" srcOrd="1" destOrd="0" presId="urn:microsoft.com/office/officeart/2005/8/layout/gear1"/>
    <dgm:cxn modelId="{97A7A5A8-CF0C-9247-9D51-5A39CBEC06A9}" type="presOf" srcId="{7DD747BC-83B8-459D-B2E4-30BE6DAB920C}" destId="{20CDFBA5-6F7E-4F0F-87C9-DC863EB77717}" srcOrd="1" destOrd="0" presId="urn:microsoft.com/office/officeart/2005/8/layout/gear1"/>
    <dgm:cxn modelId="{45433930-1553-FA49-9B94-5E8BE95B674A}" type="presOf" srcId="{2843CBC6-3853-47B4-902D-20D27ED17D8C}" destId="{BF62AAF4-B64F-4233-A231-4D59E63B8FB8}" srcOrd="0" destOrd="0" presId="urn:microsoft.com/office/officeart/2005/8/layout/gear1"/>
    <dgm:cxn modelId="{69BF599F-8FF6-2748-92A5-9D1C526CD8ED}" type="presOf" srcId="{7AAA3A1A-A94E-4A4E-85AE-C20449F10F0A}" destId="{9E7FD8C4-3E72-4F0F-949F-C1686C8096BA}" srcOrd="0" destOrd="0" presId="urn:microsoft.com/office/officeart/2005/8/layout/gear1"/>
    <dgm:cxn modelId="{30DDA929-874D-4049-923F-CCC2BB0687D1}" type="presOf" srcId="{7AAA3A1A-A94E-4A4E-85AE-C20449F10F0A}" destId="{C993C56E-E86D-4ADD-AC12-E24552F28D00}" srcOrd="2" destOrd="0" presId="urn:microsoft.com/office/officeart/2005/8/layout/gear1"/>
    <dgm:cxn modelId="{A3F92AAE-D03B-B84F-816A-70856E154078}" type="presOf" srcId="{7DD747BC-83B8-459D-B2E4-30BE6DAB920C}" destId="{81255D91-AE04-4C76-A645-75AAA7935B09}" srcOrd="2" destOrd="0" presId="urn:microsoft.com/office/officeart/2005/8/layout/gear1"/>
    <dgm:cxn modelId="{38C8A511-C7C5-4204-8DF5-2C643EC6B4F0}" srcId="{ED2E12D7-AE50-4AEA-9D13-4369036E5DD3}" destId="{7DD747BC-83B8-459D-B2E4-30BE6DAB920C}" srcOrd="1" destOrd="0" parTransId="{93DF2578-2478-435C-B4DD-AAC4E4110D35}" sibTransId="{845F38EB-0C18-40BE-831C-F3430E616F67}"/>
    <dgm:cxn modelId="{245FF5AE-F32D-4D42-B044-4755C60F9732}" type="presOf" srcId="{2843CBC6-3853-47B4-902D-20D27ED17D8C}" destId="{F5FAFE43-FE45-4EF9-B2CF-7D95E83551B4}" srcOrd="1" destOrd="0" presId="urn:microsoft.com/office/officeart/2005/8/layout/gear1"/>
    <dgm:cxn modelId="{C48813DA-AA17-1440-8089-3FF113C8DA8C}" type="presOf" srcId="{55DDDA98-D6AE-4A3C-87D5-C4D6AE793D7D}" destId="{943C7BBE-BC8B-40EE-8FCB-315AA388CBE1}" srcOrd="0" destOrd="0" presId="urn:microsoft.com/office/officeart/2005/8/layout/gear1"/>
    <dgm:cxn modelId="{CAF23C21-EA48-4472-A5C4-DBE1EABCFD6B}" srcId="{ED2E12D7-AE50-4AEA-9D13-4369036E5DD3}" destId="{7AAA3A1A-A94E-4A4E-85AE-C20449F10F0A}" srcOrd="2" destOrd="0" parTransId="{3498545E-CE84-428E-97B5-4E7EF1F54A57}" sibTransId="{BE7A6C22-1220-419B-847E-6C0352386E57}"/>
    <dgm:cxn modelId="{C3FE2A68-1F6E-F14E-83BD-696C10ACDF87}" type="presOf" srcId="{845F38EB-0C18-40BE-831C-F3430E616F67}" destId="{1B845EAB-F97A-4B46-AB1F-F2AFA9A7022B}" srcOrd="0" destOrd="0" presId="urn:microsoft.com/office/officeart/2005/8/layout/gear1"/>
    <dgm:cxn modelId="{42FFF37B-61C1-9240-9C33-EAD09CA5DCDA}" type="presOf" srcId="{7AAA3A1A-A94E-4A4E-85AE-C20449F10F0A}" destId="{B05A128A-23ED-4525-8FFC-278ACD37F543}" srcOrd="3" destOrd="0" presId="urn:microsoft.com/office/officeart/2005/8/layout/gear1"/>
    <dgm:cxn modelId="{3D176656-A1B9-6A40-B3FC-08A1845C2CF1}" type="presParOf" srcId="{FB1AE3DB-1B7B-448B-AB20-73CC74CE8223}" destId="{BF62AAF4-B64F-4233-A231-4D59E63B8FB8}" srcOrd="0" destOrd="0" presId="urn:microsoft.com/office/officeart/2005/8/layout/gear1"/>
    <dgm:cxn modelId="{E70A7A3E-400A-144C-80A8-CFC754CB3332}" type="presParOf" srcId="{FB1AE3DB-1B7B-448B-AB20-73CC74CE8223}" destId="{F5FAFE43-FE45-4EF9-B2CF-7D95E83551B4}" srcOrd="1" destOrd="0" presId="urn:microsoft.com/office/officeart/2005/8/layout/gear1"/>
    <dgm:cxn modelId="{3282756D-FCAA-6E4C-8CDA-B36B3EC204E3}" type="presParOf" srcId="{FB1AE3DB-1B7B-448B-AB20-73CC74CE8223}" destId="{D7C49D98-21C8-4641-B5A8-58740D749B41}" srcOrd="2" destOrd="0" presId="urn:microsoft.com/office/officeart/2005/8/layout/gear1"/>
    <dgm:cxn modelId="{CCBBDF46-1DBB-E14B-9699-92694A30312A}" type="presParOf" srcId="{FB1AE3DB-1B7B-448B-AB20-73CC74CE8223}" destId="{1EEE0A14-9E8E-4DFB-BF85-B74EC696D117}" srcOrd="3" destOrd="0" presId="urn:microsoft.com/office/officeart/2005/8/layout/gear1"/>
    <dgm:cxn modelId="{A40D5AEB-A437-F647-91D5-38EEF4BEFA80}" type="presParOf" srcId="{FB1AE3DB-1B7B-448B-AB20-73CC74CE8223}" destId="{20CDFBA5-6F7E-4F0F-87C9-DC863EB77717}" srcOrd="4" destOrd="0" presId="urn:microsoft.com/office/officeart/2005/8/layout/gear1"/>
    <dgm:cxn modelId="{D2EA00A7-F3F5-844F-B2EB-29C05D571FB6}" type="presParOf" srcId="{FB1AE3DB-1B7B-448B-AB20-73CC74CE8223}" destId="{81255D91-AE04-4C76-A645-75AAA7935B09}" srcOrd="5" destOrd="0" presId="urn:microsoft.com/office/officeart/2005/8/layout/gear1"/>
    <dgm:cxn modelId="{A3A97E36-E0E6-4F45-9712-ACA2A841EA74}" type="presParOf" srcId="{FB1AE3DB-1B7B-448B-AB20-73CC74CE8223}" destId="{9E7FD8C4-3E72-4F0F-949F-C1686C8096BA}" srcOrd="6" destOrd="0" presId="urn:microsoft.com/office/officeart/2005/8/layout/gear1"/>
    <dgm:cxn modelId="{9A526601-79E0-D548-AB56-4AC93F260AA2}" type="presParOf" srcId="{FB1AE3DB-1B7B-448B-AB20-73CC74CE8223}" destId="{68E20FD5-1E2D-4336-81B5-14E0BC492AC4}" srcOrd="7" destOrd="0" presId="urn:microsoft.com/office/officeart/2005/8/layout/gear1"/>
    <dgm:cxn modelId="{D601B635-8708-134C-AA28-D6E00A77985D}" type="presParOf" srcId="{FB1AE3DB-1B7B-448B-AB20-73CC74CE8223}" destId="{C993C56E-E86D-4ADD-AC12-E24552F28D00}" srcOrd="8" destOrd="0" presId="urn:microsoft.com/office/officeart/2005/8/layout/gear1"/>
    <dgm:cxn modelId="{F0B45C7D-EA0C-114F-9A4F-EE8C09F92E55}" type="presParOf" srcId="{FB1AE3DB-1B7B-448B-AB20-73CC74CE8223}" destId="{B05A128A-23ED-4525-8FFC-278ACD37F543}" srcOrd="9" destOrd="0" presId="urn:microsoft.com/office/officeart/2005/8/layout/gear1"/>
    <dgm:cxn modelId="{BA82398C-D246-4948-81B2-B0908615DA54}" type="presParOf" srcId="{FB1AE3DB-1B7B-448B-AB20-73CC74CE8223}" destId="{943C7BBE-BC8B-40EE-8FCB-315AA388CBE1}" srcOrd="10" destOrd="0" presId="urn:microsoft.com/office/officeart/2005/8/layout/gear1"/>
    <dgm:cxn modelId="{36996B1E-683F-8645-8CC0-92916987A4B2}" type="presParOf" srcId="{FB1AE3DB-1B7B-448B-AB20-73CC74CE8223}" destId="{1B845EAB-F97A-4B46-AB1F-F2AFA9A7022B}" srcOrd="11" destOrd="0" presId="urn:microsoft.com/office/officeart/2005/8/layout/gear1"/>
    <dgm:cxn modelId="{06BBDEDF-11AE-2941-81D7-B2B5D5C77776}" type="presParOf" srcId="{FB1AE3DB-1B7B-448B-AB20-73CC74CE8223}" destId="{223702DA-3021-4044-B93A-69D82B1DD110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62AAF4-B64F-4233-A231-4D59E63B8FB8}">
      <dsp:nvSpPr>
        <dsp:cNvPr id="0" name=""/>
        <dsp:cNvSpPr/>
      </dsp:nvSpPr>
      <dsp:spPr>
        <a:xfrm>
          <a:off x="2574387" y="1519310"/>
          <a:ext cx="1856935" cy="1856935"/>
        </a:xfrm>
        <a:prstGeom prst="gear9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000" b="1" kern="1200" dirty="0"/>
            <a:t>Clusters of Neighbours </a:t>
          </a:r>
          <a:r>
            <a:rPr lang="en-ZA" sz="1000" kern="1200" dirty="0"/>
            <a:t>(between 6-8 households in every cluster)</a:t>
          </a:r>
        </a:p>
      </dsp:txBody>
      <dsp:txXfrm>
        <a:off x="2947714" y="1954288"/>
        <a:ext cx="1110281" cy="954503"/>
      </dsp:txXfrm>
    </dsp:sp>
    <dsp:sp modelId="{1EEE0A14-9E8E-4DFB-BF85-B74EC696D117}">
      <dsp:nvSpPr>
        <dsp:cNvPr id="0" name=""/>
        <dsp:cNvSpPr/>
      </dsp:nvSpPr>
      <dsp:spPr>
        <a:xfrm>
          <a:off x="1474528" y="1080398"/>
          <a:ext cx="1350498" cy="1350498"/>
        </a:xfrm>
        <a:prstGeom prst="gear6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000" b="1" kern="1200" dirty="0"/>
            <a:t>Community Connectors </a:t>
          </a:r>
          <a:r>
            <a:rPr lang="en-ZA" sz="1000" kern="1200" dirty="0"/>
            <a:t>(one per cluster)</a:t>
          </a:r>
        </a:p>
      </dsp:txBody>
      <dsp:txXfrm>
        <a:off x="1814520" y="1422445"/>
        <a:ext cx="670514" cy="666404"/>
      </dsp:txXfrm>
    </dsp:sp>
    <dsp:sp modelId="{9E7FD8C4-3E72-4F0F-949F-C1686C8096BA}">
      <dsp:nvSpPr>
        <dsp:cNvPr id="0" name=""/>
        <dsp:cNvSpPr/>
      </dsp:nvSpPr>
      <dsp:spPr>
        <a:xfrm rot="20700000">
          <a:off x="2250405" y="148692"/>
          <a:ext cx="1323212" cy="1323212"/>
        </a:xfrm>
        <a:prstGeom prst="gear6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000" b="1" kern="1200" dirty="0"/>
            <a:t>CPRT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000" b="1" kern="1200" dirty="0"/>
            <a:t>ADT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000" b="1" kern="1200" dirty="0" smtClean="0"/>
            <a:t>RADIO </a:t>
          </a:r>
          <a:endParaRPr lang="en-ZA" sz="1000" b="1" kern="1200" dirty="0"/>
        </a:p>
      </dsp:txBody>
      <dsp:txXfrm rot="-20700000">
        <a:off x="2540625" y="438911"/>
        <a:ext cx="742774" cy="742774"/>
      </dsp:txXfrm>
    </dsp:sp>
    <dsp:sp modelId="{943C7BBE-BC8B-40EE-8FCB-315AA388CBE1}">
      <dsp:nvSpPr>
        <dsp:cNvPr id="0" name=""/>
        <dsp:cNvSpPr/>
      </dsp:nvSpPr>
      <dsp:spPr>
        <a:xfrm>
          <a:off x="2422828" y="1244057"/>
          <a:ext cx="2376877" cy="2376877"/>
        </a:xfrm>
        <a:prstGeom prst="circularArrow">
          <a:avLst>
            <a:gd name="adj1" fmla="val 4687"/>
            <a:gd name="adj2" fmla="val 299029"/>
            <a:gd name="adj3" fmla="val 2492974"/>
            <a:gd name="adj4" fmla="val 15912171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rgbClr val="00B05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845EAB-F97A-4B46-AB1F-F2AFA9A7022B}">
      <dsp:nvSpPr>
        <dsp:cNvPr id="0" name=""/>
        <dsp:cNvSpPr/>
      </dsp:nvSpPr>
      <dsp:spPr>
        <a:xfrm>
          <a:off x="1254818" y="785095"/>
          <a:ext cx="1726949" cy="1726949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rgbClr val="00B05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3702DA-3021-4044-B93A-69D82B1DD110}">
      <dsp:nvSpPr>
        <dsp:cNvPr id="0" name=""/>
        <dsp:cNvSpPr/>
      </dsp:nvSpPr>
      <dsp:spPr>
        <a:xfrm>
          <a:off x="1944333" y="-137629"/>
          <a:ext cx="1861999" cy="1861999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rgbClr val="00B05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25D038-D694-2E45-A7BA-41932995A13C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FD03CC-8445-6C4C-B6B6-E7B6D49CE5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212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6B43D02-5D61-0C45-B5B7-C893C87F79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6F49E81-A162-D245-9ACA-DEB92B158D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ACFB5178-ECD5-9443-B63C-65DDCCE20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CPNW AGM 26/11/2018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1CE281CE-AEAA-EC4B-B828-823536854B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CB1BD3-A581-644C-98DA-0656081EA2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353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83ADE71-3036-5A49-984C-DBB723F27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FDF33A15-BCDE-A145-8CC3-B5DD16470F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40583D5-5CCB-CA4C-BC02-228DBE0BB4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204103" cy="365125"/>
          </a:xfrm>
          <a:prstGeom prst="rect">
            <a:avLst/>
          </a:prstGeom>
        </p:spPr>
        <p:txBody>
          <a:bodyPr/>
          <a:lstStyle/>
          <a:p>
            <a:fld id="{69DB3F33-AF2F-6B4C-9597-0F86C0EB821E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7EC2439-D415-F74A-971C-F47466C94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47E690F-F97C-8942-9E3D-BA19EA427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8F06-A945-5A40-B722-DCE96D306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860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8685336A-4E27-434A-A555-353E81C76E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E917991-7FF7-AC43-974F-59ABC34448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4D8D9E5-D3F4-9A41-9DC7-952097BF85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204103" cy="365125"/>
          </a:xfrm>
          <a:prstGeom prst="rect">
            <a:avLst/>
          </a:prstGeom>
        </p:spPr>
        <p:txBody>
          <a:bodyPr/>
          <a:lstStyle/>
          <a:p>
            <a:fld id="{69DB3F33-AF2F-6B4C-9597-0F86C0EB821E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2AE2D0D-5FB6-9C4C-BA2D-FC4C9B0CD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8E6DCDC-EBA3-344F-821C-EB340B8CF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8F06-A945-5A40-B722-DCE96D306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614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02E395F-AD48-E54A-8B90-7963A5874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03AC563-08C1-1142-A046-6EB63AD853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DEE6F2C-308A-A544-9067-EF705F12A3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204103" cy="365125"/>
          </a:xfrm>
          <a:prstGeom prst="rect">
            <a:avLst/>
          </a:prstGeom>
        </p:spPr>
        <p:txBody>
          <a:bodyPr/>
          <a:lstStyle/>
          <a:p>
            <a:fld id="{69DB3F33-AF2F-6B4C-9597-0F86C0EB821E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E9D9EA9-B3AE-BC43-A410-FFD45C03D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5153E73-F48E-4842-B05B-435E7C2D8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8F06-A945-5A40-B722-DCE96D306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527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0E0AE69-13C8-B94C-AC1F-5551E6F67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D981D26-1AAD-734D-A908-8F76EFD149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77B8C78-A7C4-FF42-A44E-F2311F2ABF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204103" cy="365125"/>
          </a:xfrm>
          <a:prstGeom prst="rect">
            <a:avLst/>
          </a:prstGeom>
        </p:spPr>
        <p:txBody>
          <a:bodyPr/>
          <a:lstStyle/>
          <a:p>
            <a:fld id="{69DB3F33-AF2F-6B4C-9597-0F86C0EB821E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26F9BB4-EF38-104A-A3C7-2B09731EA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D455756-581E-274B-8EA0-C96DDEA08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8F06-A945-5A40-B722-DCE96D306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266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82A260F-25C9-5F4B-B6E8-F45D8152E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E0831B1-B151-EE42-94CA-A450AF42A0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6FDEF72-C77A-3E46-84E1-98CFC4C717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5FFF33D-AC4F-9C45-97F4-9E3C94B1D4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204103" cy="365125"/>
          </a:xfrm>
          <a:prstGeom prst="rect">
            <a:avLst/>
          </a:prstGeom>
        </p:spPr>
        <p:txBody>
          <a:bodyPr/>
          <a:lstStyle/>
          <a:p>
            <a:fld id="{69DB3F33-AF2F-6B4C-9597-0F86C0EB821E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5D5D14F-D2E8-4B46-8102-440A6493E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CE62BCB-AF47-EC40-8E78-5C5F97A9B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8F06-A945-5A40-B722-DCE96D306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805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B5C0F37-D6A8-2C41-B58C-31EAB86C9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42FF6BC-2FCF-2A46-8571-185C00A3C8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2DAC424-A56E-8C4E-9344-EEBA8BF82D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8ABDCAEA-E256-7742-9382-3BB3ABE5CB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C1DF81AF-5268-F84D-9248-B4FFB165E2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81CB074D-8DA3-6E48-89F5-9606874587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204103" cy="365125"/>
          </a:xfrm>
          <a:prstGeom prst="rect">
            <a:avLst/>
          </a:prstGeom>
        </p:spPr>
        <p:txBody>
          <a:bodyPr/>
          <a:lstStyle/>
          <a:p>
            <a:fld id="{69DB3F33-AF2F-6B4C-9597-0F86C0EB821E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B64887B2-4EF0-4F44-8A95-E05489791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2F57ACCA-2A6D-8D4E-8C3E-03EF74FB7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8F06-A945-5A40-B722-DCE96D306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739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3E4705A-C2A9-E242-AD05-72B4651AE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1EFCC83-B737-514D-B134-8D6E9FF3B8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204103" cy="365125"/>
          </a:xfrm>
          <a:prstGeom prst="rect">
            <a:avLst/>
          </a:prstGeom>
        </p:spPr>
        <p:txBody>
          <a:bodyPr/>
          <a:lstStyle/>
          <a:p>
            <a:fld id="{69DB3F33-AF2F-6B4C-9597-0F86C0EB821E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CA8B848-3D5F-264A-A722-5663859AB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9F6EF155-5E39-CB48-9524-88ED3F50A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8F06-A945-5A40-B722-DCE96D306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031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3A35EB39-1B80-A847-BF6C-20C3B9C9FB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204103" cy="365125"/>
          </a:xfrm>
          <a:prstGeom prst="rect">
            <a:avLst/>
          </a:prstGeom>
        </p:spPr>
        <p:txBody>
          <a:bodyPr/>
          <a:lstStyle/>
          <a:p>
            <a:fld id="{69DB3F33-AF2F-6B4C-9597-0F86C0EB821E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69A063B-70E7-5A4D-8940-1A51F58BB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3D1B45F-5AE8-D445-8870-F463703E7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8F06-A945-5A40-B722-DCE96D306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422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64D24A8-766D-8348-B9C9-3F22BE5E1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D16A946-C5A9-8E4D-853D-7AF424BB07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5C4BC8F-FFA6-8E4F-9F56-011900F87B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601A34B-0F50-B74C-9E60-9780E1FE70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204103" cy="365125"/>
          </a:xfrm>
          <a:prstGeom prst="rect">
            <a:avLst/>
          </a:prstGeom>
        </p:spPr>
        <p:txBody>
          <a:bodyPr/>
          <a:lstStyle/>
          <a:p>
            <a:fld id="{69DB3F33-AF2F-6B4C-9597-0F86C0EB821E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BABCFA9-A797-B84F-8201-56D9CC6AF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B5C7B3F-BA1C-BA45-88C4-9077FFB7E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8F06-A945-5A40-B722-DCE96D306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351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6CC58FD-AE1A-3F49-BE06-3B2947261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CF252B5D-1AC9-9841-91A5-7328F82061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9511194-B856-A440-83F0-335F8C2382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CCEC1BC-7D77-BF47-AC0E-AA53F1A320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204103" cy="365125"/>
          </a:xfrm>
          <a:prstGeom prst="rect">
            <a:avLst/>
          </a:prstGeom>
        </p:spPr>
        <p:txBody>
          <a:bodyPr/>
          <a:lstStyle/>
          <a:p>
            <a:fld id="{69DB3F33-AF2F-6B4C-9597-0F86C0EB821E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3F3DA9F-D280-0B4A-A20F-F9153506D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9117570-838E-6F43-A9E1-C3AA2E80C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8F06-A945-5A40-B722-DCE96D306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99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60F75CE8-34F0-894D-88EC-A2F8938C2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F848E3E-A30B-6B4B-A682-4165C17006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05DCF37-A22C-5840-B19A-8F65C6A52A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B1BD3-A581-644C-98DA-0656081EA29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A6CB37B6-E0AA-954C-9B86-AE44ADA8243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38451" y="185738"/>
            <a:ext cx="915231" cy="786239"/>
          </a:xfrm>
          <a:prstGeom prst="rect">
            <a:avLst/>
          </a:prstGeom>
        </p:spPr>
      </p:pic>
      <p:sp>
        <p:nvSpPr>
          <p:cNvPr id="10" name="Date Placeholder 9">
            <a:extLst>
              <a:ext uri="{FF2B5EF4-FFF2-40B4-BE49-F238E27FC236}">
                <a16:creationId xmlns="" xmlns:a16="http://schemas.microsoft.com/office/drawing/2014/main" id="{85A97DF1-07F0-5D44-8AC4-0C65E636F7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CPNW AGM 26/11/2018</a:t>
            </a:r>
          </a:p>
        </p:txBody>
      </p:sp>
    </p:spTree>
    <p:extLst>
      <p:ext uri="{BB962C8B-B14F-4D97-AF65-F5344CB8AC3E}">
        <p14:creationId xmlns:p14="http://schemas.microsoft.com/office/powerpoint/2010/main" val="4294740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A23E5E-3515-184E-958B-61C1C59028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52344"/>
            <a:ext cx="9144000" cy="885899"/>
          </a:xfrm>
        </p:spPr>
        <p:txBody>
          <a:bodyPr>
            <a:normAutofit fontScale="90000"/>
          </a:bodyPr>
          <a:lstStyle/>
          <a:p>
            <a:r>
              <a:rPr lang="en-US" dirty="0"/>
              <a:t>Welcome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D2FEAC1-8636-D845-B45F-0A1582D846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170205"/>
            <a:ext cx="9144000" cy="1164365"/>
          </a:xfrm>
        </p:spPr>
        <p:txBody>
          <a:bodyPr>
            <a:normAutofit fontScale="92500" lnSpcReduction="10000"/>
          </a:bodyPr>
          <a:lstStyle/>
          <a:p>
            <a:r>
              <a:rPr lang="en-US" sz="8800" dirty="0"/>
              <a:t>AGM </a:t>
            </a:r>
            <a:r>
              <a:rPr lang="en-US" sz="8800" dirty="0" smtClean="0"/>
              <a:t>2019</a:t>
            </a:r>
            <a:endParaRPr lang="en-US" sz="8800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6CBAF20-96E0-1745-99D7-734A35980D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315" y="1538243"/>
            <a:ext cx="37846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306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A23E5E-3515-184E-958B-61C1C59028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2094" y="246873"/>
            <a:ext cx="9144000" cy="920446"/>
          </a:xfrm>
        </p:spPr>
        <p:txBody>
          <a:bodyPr/>
          <a:lstStyle/>
          <a:p>
            <a:r>
              <a:rPr lang="en-US" smtClean="0"/>
              <a:t>Incidents by Type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115" y="1167319"/>
            <a:ext cx="10359957" cy="5512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417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 smtClean="0"/>
              <a:t>The Beach</a:t>
            </a:r>
            <a:endParaRPr lang="en-Z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5108" y="1825625"/>
            <a:ext cx="58017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95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 smtClean="0"/>
              <a:t>Cameras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</p:txBody>
      </p:sp>
      <p:pic>
        <p:nvPicPr>
          <p:cNvPr id="1026" name="Picture 2" descr="C:\Users\51739305\AppData\Local\Microsoft\Windows\Temporary Internet Files\Content.Outlook\M51T9ETJ\chappies boo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956" y="1595262"/>
            <a:ext cx="8547840" cy="4915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 smtClean="0"/>
              <a:t>ADT </a:t>
            </a:r>
            <a:endParaRPr lang="en-ZA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102" y="1825625"/>
            <a:ext cx="4871795" cy="435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583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 smtClean="0"/>
              <a:t>ADT 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ZA" dirty="0"/>
              <a:t>Monitoring only via telephone line: R196.98 + 4% = R204.86</a:t>
            </a:r>
          </a:p>
          <a:p>
            <a:r>
              <a:rPr lang="en-ZA" dirty="0"/>
              <a:t>Monitoring only radio or radio &amp; telephone: R211.46 + 4% = R219.92</a:t>
            </a:r>
          </a:p>
          <a:p>
            <a:r>
              <a:rPr lang="en-ZA" dirty="0"/>
              <a:t>Response only: R412.47 + 4% = R428.97</a:t>
            </a:r>
          </a:p>
          <a:p>
            <a:r>
              <a:rPr lang="en-ZA" dirty="0"/>
              <a:t>Radio monitoring+ response + CPNW: R653.93 - R30 = R623.93 + 4% = R648.89 + R30 =R678.89</a:t>
            </a:r>
          </a:p>
          <a:p>
            <a:r>
              <a:rPr lang="en-ZA" dirty="0"/>
              <a:t>Telephone monitoring+ response + CPNW: R639.45 - R30 = R609.45 +4% = R633.83 + R30 = </a:t>
            </a:r>
            <a:r>
              <a:rPr lang="en-ZA" dirty="0" smtClean="0"/>
              <a:t>R663.83</a:t>
            </a:r>
          </a:p>
          <a:p>
            <a:r>
              <a:rPr lang="en-ZA" dirty="0" smtClean="0"/>
              <a:t>(Plus annual radio licence fees)</a:t>
            </a:r>
            <a:endParaRPr lang="en-ZA" dirty="0"/>
          </a:p>
          <a:p>
            <a:endParaRPr lang="en-ZA" dirty="0"/>
          </a:p>
          <a:p>
            <a:r>
              <a:rPr lang="en-ZA" dirty="0"/>
              <a:t>When you pay for a whole year in advance for radio, response &amp; CPNW, you will pay 11 * R678.89 = R7,467.79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1291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649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CPNW Community Connector Groups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09492" y="1200190"/>
            <a:ext cx="940959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What are Community Connector Groups?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We have 24 Connector WhatsApp groups at present.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Ideally we need 40-50 groups so that groups are not too large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Contact Lynne Hogan to join a group or start one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ZA" sz="2800" dirty="0" smtClean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157038614"/>
              </p:ext>
            </p:extLst>
          </p:nvPr>
        </p:nvGraphicFramePr>
        <p:xfrm>
          <a:off x="3152573" y="3121831"/>
          <a:ext cx="5486400" cy="33762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08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467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CPNW </a:t>
            </a:r>
            <a:r>
              <a:rPr lang="en-US" dirty="0" smtClean="0"/>
              <a:t>Community Connector Groups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186775"/>
            <a:ext cx="10515600" cy="543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12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054" y="171941"/>
            <a:ext cx="10515600" cy="1077309"/>
          </a:xfrm>
        </p:spPr>
        <p:txBody>
          <a:bodyPr/>
          <a:lstStyle/>
          <a:p>
            <a:pPr algn="ctr"/>
            <a:r>
              <a:rPr lang="en-US" dirty="0"/>
              <a:t>CPNW Social Media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2618" y="1155390"/>
            <a:ext cx="1119447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800" dirty="0" smtClean="0"/>
              <a:t>Mainstay remains Website and emails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800" dirty="0" smtClean="0"/>
              <a:t>Driven primarily by what people use: currently WhatsApp and FB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800" dirty="0" smtClean="0"/>
              <a:t>Policies WRT appropriate use of group; respect for group users; legal considerations; reputation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800" dirty="0" smtClean="0"/>
              <a:t>Ideally we should be able to keep security groups UN-muted!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800" dirty="0" smtClean="0"/>
              <a:t>TIME CONSUMING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800" dirty="0" smtClean="0"/>
              <a:t>Connector (small neighbour groups) less formal, governed by needs of the group, 1 Connector linked to CPNW Committee Member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2726" y="4949390"/>
            <a:ext cx="108342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5400" b="1" dirty="0" smtClean="0"/>
              <a:t>STOP &amp; THINK: Accurate? Relevant? Concise and Clear?  </a:t>
            </a:r>
            <a:endParaRPr lang="en-ZA" sz="5400" b="1" dirty="0"/>
          </a:p>
        </p:txBody>
      </p:sp>
    </p:spTree>
    <p:extLst>
      <p:ext uri="{BB962C8B-B14F-4D97-AF65-F5344CB8AC3E}">
        <p14:creationId xmlns:p14="http://schemas.microsoft.com/office/powerpoint/2010/main" val="75510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379" y="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Chapman's Peak Voluntary Fire Unit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760707"/>
            <a:ext cx="10515600" cy="373542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Currently </a:t>
            </a:r>
            <a:r>
              <a:rPr lang="en-US" dirty="0"/>
              <a:t>23 members part of the group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Equipment </a:t>
            </a:r>
            <a:r>
              <a:rPr lang="en-US" dirty="0"/>
              <a:t>housed in container behind NCC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Fire </a:t>
            </a:r>
            <a:r>
              <a:rPr lang="en-US" dirty="0"/>
              <a:t>drill to take place on 2 Dec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Refresher </a:t>
            </a:r>
            <a:r>
              <a:rPr lang="en-US" dirty="0"/>
              <a:t>training to take place in next 3 weeks by Enviro Wildfire Services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Risk </a:t>
            </a:r>
            <a:r>
              <a:rPr lang="en-US" dirty="0"/>
              <a:t>reduction measures </a:t>
            </a:r>
            <a:r>
              <a:rPr lang="en-US" dirty="0" err="1"/>
              <a:t>ito</a:t>
            </a:r>
            <a:r>
              <a:rPr lang="en-US" dirty="0"/>
              <a:t> alien clearing taking place on De </a:t>
            </a:r>
            <a:r>
              <a:rPr lang="en-US" dirty="0" err="1"/>
              <a:t>Goede</a:t>
            </a:r>
            <a:r>
              <a:rPr lang="en-US" dirty="0"/>
              <a:t> Hoop property along Chapman's Peak Drive</a:t>
            </a:r>
          </a:p>
        </p:txBody>
      </p:sp>
    </p:spTree>
    <p:extLst>
      <p:ext uri="{BB962C8B-B14F-4D97-AF65-F5344CB8AC3E}">
        <p14:creationId xmlns:p14="http://schemas.microsoft.com/office/powerpoint/2010/main" val="18474223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38" y="-86498"/>
            <a:ext cx="10515600" cy="1325563"/>
          </a:xfrm>
        </p:spPr>
        <p:txBody>
          <a:bodyPr/>
          <a:lstStyle/>
          <a:p>
            <a:pPr algn="ctr"/>
            <a:r>
              <a:rPr lang="en-US" dirty="0" err="1" smtClean="0"/>
              <a:t>Noordhoek</a:t>
            </a:r>
            <a:r>
              <a:rPr lang="en-US" dirty="0" smtClean="0"/>
              <a:t> Community Centre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061" y="1609205"/>
            <a:ext cx="9368815" cy="51343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66243" y="1008232"/>
            <a:ext cx="21555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Booking Figures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64255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A23E5E-3515-184E-958B-61C1C59028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62140"/>
            <a:ext cx="9144000" cy="920446"/>
          </a:xfrm>
        </p:spPr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type="subTitle" idx="1"/>
          </p:nvPr>
        </p:nvSpPr>
        <p:spPr>
          <a:xfrm>
            <a:off x="2885527" y="1869989"/>
            <a:ext cx="6420946" cy="4404062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Arial" charset="0"/>
              <a:buChar char="•"/>
            </a:pPr>
            <a:r>
              <a:rPr lang="en-US" dirty="0" smtClean="0"/>
              <a:t>Welcome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dirty="0" smtClean="0"/>
              <a:t>Chairman’s Report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dirty="0" smtClean="0"/>
              <a:t>Connectors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dirty="0"/>
              <a:t>VFU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dirty="0" smtClean="0"/>
              <a:t>NCC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dirty="0" smtClean="0"/>
              <a:t>Finance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dirty="0" smtClean="0"/>
              <a:t>Security Provider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dirty="0" smtClean="0"/>
              <a:t>Question </a:t>
            </a:r>
            <a:r>
              <a:rPr lang="en-US" dirty="0"/>
              <a:t>Time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dirty="0" smtClean="0"/>
              <a:t>Election </a:t>
            </a:r>
            <a:r>
              <a:rPr lang="en-US" dirty="0"/>
              <a:t>of </a:t>
            </a:r>
            <a:r>
              <a:rPr lang="en-US" dirty="0" smtClean="0"/>
              <a:t>Committee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dirty="0" smtClean="0"/>
              <a:t>Closure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0408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38" y="-86498"/>
            <a:ext cx="10515600" cy="1325563"/>
          </a:xfrm>
        </p:spPr>
        <p:txBody>
          <a:bodyPr/>
          <a:lstStyle/>
          <a:p>
            <a:pPr algn="ctr"/>
            <a:r>
              <a:rPr lang="en-US" dirty="0" err="1" smtClean="0"/>
              <a:t>Noordhoek</a:t>
            </a:r>
            <a:r>
              <a:rPr lang="en-US" dirty="0" smtClean="0"/>
              <a:t> Community Centre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889" y="1102573"/>
            <a:ext cx="10240298" cy="575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5532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38" y="-86498"/>
            <a:ext cx="10515600" cy="1325563"/>
          </a:xfrm>
        </p:spPr>
        <p:txBody>
          <a:bodyPr/>
          <a:lstStyle/>
          <a:p>
            <a:pPr algn="ctr"/>
            <a:r>
              <a:rPr lang="en-US" dirty="0" err="1" smtClean="0"/>
              <a:t>Noordhoek</a:t>
            </a:r>
            <a:r>
              <a:rPr lang="en-US" dirty="0" smtClean="0"/>
              <a:t> Community Centre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570" y="1077860"/>
            <a:ext cx="10284268" cy="578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2294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38" y="-86498"/>
            <a:ext cx="10515600" cy="1325563"/>
          </a:xfrm>
        </p:spPr>
        <p:txBody>
          <a:bodyPr/>
          <a:lstStyle/>
          <a:p>
            <a:pPr algn="ctr"/>
            <a:r>
              <a:rPr lang="en-US" dirty="0" err="1" smtClean="0"/>
              <a:t>Noordhoek</a:t>
            </a:r>
            <a:r>
              <a:rPr lang="en-US" dirty="0" smtClean="0"/>
              <a:t> Community Centre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2126" y="1068363"/>
            <a:ext cx="6323823" cy="578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98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CPNW Financial Report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138" y="977526"/>
            <a:ext cx="4069724" cy="5802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750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 smtClean="0"/>
              <a:t>Alternative Security Provider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ZA" b="1" dirty="0" smtClean="0"/>
              <a:t>Deep Blue Security </a:t>
            </a:r>
            <a:r>
              <a:rPr lang="en-ZA" dirty="0" smtClean="0"/>
              <a:t>– </a:t>
            </a:r>
            <a:r>
              <a:rPr lang="en-ZA" dirty="0" err="1" smtClean="0"/>
              <a:t>Hout</a:t>
            </a:r>
            <a:r>
              <a:rPr lang="en-ZA" dirty="0" smtClean="0"/>
              <a:t> Bay</a:t>
            </a:r>
          </a:p>
          <a:p>
            <a:r>
              <a:rPr lang="en-ZA" dirty="0" smtClean="0"/>
              <a:t>Currently operating in </a:t>
            </a:r>
            <a:r>
              <a:rPr lang="en-ZA" dirty="0" err="1" smtClean="0"/>
              <a:t>Hout</a:t>
            </a:r>
            <a:r>
              <a:rPr lang="en-ZA" dirty="0" smtClean="0"/>
              <a:t> Bay and Marina da Gama, marketing in limited parts of </a:t>
            </a:r>
            <a:r>
              <a:rPr lang="en-ZA" dirty="0" err="1" smtClean="0"/>
              <a:t>Hout</a:t>
            </a:r>
            <a:r>
              <a:rPr lang="en-ZA" dirty="0" smtClean="0"/>
              <a:t> Bay</a:t>
            </a:r>
          </a:p>
          <a:p>
            <a:r>
              <a:rPr lang="en-ZA" dirty="0" smtClean="0"/>
              <a:t>Follow a strategy of developing presence in limited areas at one time, with dedicated resources</a:t>
            </a:r>
          </a:p>
          <a:p>
            <a:r>
              <a:rPr lang="en-ZA" dirty="0" smtClean="0"/>
              <a:t>Emphasis on developing surveillance/intelligence to back this </a:t>
            </a:r>
            <a:r>
              <a:rPr lang="en-ZA" dirty="0" smtClean="0"/>
              <a:t>up</a:t>
            </a:r>
          </a:p>
          <a:p>
            <a:r>
              <a:rPr lang="en-ZA" dirty="0" smtClean="0"/>
              <a:t>Attendance at CPF/Joint Security meetings</a:t>
            </a:r>
            <a:endParaRPr lang="en-ZA" dirty="0" smtClean="0"/>
          </a:p>
          <a:p>
            <a:r>
              <a:rPr lang="en-ZA" dirty="0" smtClean="0"/>
              <a:t>Positive references from NW members in Marina da Gama and from a limited number of individual customers</a:t>
            </a:r>
          </a:p>
          <a:p>
            <a:r>
              <a:rPr lang="en-ZA" dirty="0" smtClean="0"/>
              <a:t>Consultations with neighbouring NW’s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5935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 smtClean="0"/>
              <a:t>Deep Blue Security –Proposal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ZA" dirty="0" smtClean="0"/>
              <a:t>One dedicated vehicle 24/7 and additional vehicle 12/7, both with ARO’s</a:t>
            </a:r>
          </a:p>
          <a:p>
            <a:r>
              <a:rPr lang="en-ZA" dirty="0" smtClean="0"/>
              <a:t>Monitoring of all cameras in the area plus installation of additional cameras in sensitive areas</a:t>
            </a:r>
          </a:p>
          <a:p>
            <a:r>
              <a:rPr lang="en-ZA" dirty="0" smtClean="0"/>
              <a:t>Monthly fee: R473.50 plus VAT (R71= 544,50), will be reduced to R448.50 plus VAT (R67.28= R515.78) if 300 sign up; plus annual radio licence fee of R299(plus VAT: R44.85=343.85) for 12 months</a:t>
            </a:r>
          </a:p>
          <a:p>
            <a:r>
              <a:rPr lang="en-ZA" dirty="0" smtClean="0"/>
              <a:t>30% Discount for pensioners</a:t>
            </a:r>
          </a:p>
          <a:p>
            <a:r>
              <a:rPr lang="en-ZA" dirty="0" smtClean="0"/>
              <a:t>Alarm radio and link over free of charge</a:t>
            </a:r>
          </a:p>
          <a:p>
            <a:r>
              <a:rPr lang="en-ZA" dirty="0" smtClean="0"/>
              <a:t>Commitment to limiting annual increases to a maximum per the latest 12-month CPI</a:t>
            </a:r>
          </a:p>
          <a:p>
            <a:r>
              <a:rPr lang="en-ZA" dirty="0" smtClean="0"/>
              <a:t>MOU with CPNW setting out terms of members contracts and collective commitments to CPNW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8633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 smtClean="0"/>
              <a:t>Deep Blue Security –Proposal Details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ZA" dirty="0" smtClean="0"/>
              <a:t>ARO’s will be prepared to enter any property if alarm activated</a:t>
            </a:r>
          </a:p>
          <a:p>
            <a:r>
              <a:rPr lang="en-ZA" dirty="0" smtClean="0"/>
              <a:t>Vehicle monitoring and full details of any incidents provided to CPNW</a:t>
            </a:r>
          </a:p>
          <a:p>
            <a:r>
              <a:rPr lang="en-ZA" dirty="0" smtClean="0"/>
              <a:t>Collect membership fees for CPNW</a:t>
            </a:r>
          </a:p>
          <a:p>
            <a:r>
              <a:rPr lang="en-ZA" dirty="0" smtClean="0"/>
              <a:t>Detailed schedule of charges</a:t>
            </a:r>
          </a:p>
          <a:p>
            <a:r>
              <a:rPr lang="en-ZA" dirty="0" smtClean="0"/>
              <a:t>Salary structure of ARO’s</a:t>
            </a:r>
          </a:p>
          <a:p>
            <a:r>
              <a:rPr lang="en-ZA" dirty="0" smtClean="0"/>
              <a:t>System for CPNW to reward ARO’s</a:t>
            </a:r>
          </a:p>
          <a:p>
            <a:r>
              <a:rPr lang="en-ZA" dirty="0" smtClean="0"/>
              <a:t>Commitment to work in partnership with other NW’s, Security Companies and Law Enforcement agencies in the area</a:t>
            </a:r>
          </a:p>
          <a:p>
            <a:r>
              <a:rPr lang="en-ZA" dirty="0" smtClean="0"/>
              <a:t>Commitment to assist anyone in CPNW area in an emergency</a:t>
            </a:r>
          </a:p>
          <a:p>
            <a:r>
              <a:rPr lang="en-ZA" dirty="0" smtClean="0"/>
              <a:t>“Break-even” = 211; Implementation within 6 weeks of commencement 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0575717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 smtClean="0"/>
              <a:t>Deep Blue Security – Impressions from Visit and Meetings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ZA" dirty="0"/>
              <a:t>1. More cameras</a:t>
            </a:r>
          </a:p>
          <a:p>
            <a:pPr marL="0" indent="0">
              <a:buNone/>
            </a:pPr>
            <a:r>
              <a:rPr lang="en-ZA" dirty="0"/>
              <a:t>2. Camera feed to their patrol cars for quick response</a:t>
            </a:r>
          </a:p>
          <a:p>
            <a:pPr marL="0" indent="0">
              <a:buNone/>
            </a:pPr>
            <a:r>
              <a:rPr lang="en-ZA" dirty="0"/>
              <a:t>3. Monitoring + Artificial Intelligence software in </a:t>
            </a:r>
            <a:r>
              <a:rPr lang="en-ZA" dirty="0" err="1"/>
              <a:t>Watchcom</a:t>
            </a:r>
            <a:r>
              <a:rPr lang="en-ZA" dirty="0"/>
              <a:t> Room</a:t>
            </a:r>
          </a:p>
          <a:p>
            <a:pPr marL="0" indent="0">
              <a:buNone/>
            </a:pPr>
            <a:r>
              <a:rPr lang="en-ZA" dirty="0"/>
              <a:t>4. Alert Screen in </a:t>
            </a:r>
            <a:r>
              <a:rPr lang="en-ZA" dirty="0" err="1"/>
              <a:t>Watchcom</a:t>
            </a:r>
            <a:r>
              <a:rPr lang="en-ZA" dirty="0"/>
              <a:t> Room based on AI</a:t>
            </a:r>
          </a:p>
          <a:p>
            <a:pPr marL="0" indent="0">
              <a:buNone/>
            </a:pPr>
            <a:r>
              <a:rPr lang="en-ZA" dirty="0"/>
              <a:t>5. Camera Maintenance including our cameras</a:t>
            </a:r>
          </a:p>
          <a:p>
            <a:pPr marL="0" indent="0">
              <a:buNone/>
            </a:pPr>
            <a:r>
              <a:rPr lang="en-ZA" dirty="0"/>
              <a:t>6. 1 patrol car during daytime, 2 patrol cars during </a:t>
            </a:r>
            <a:r>
              <a:rPr lang="en-ZA" dirty="0" smtClean="0"/>
              <a:t>night-time</a:t>
            </a:r>
            <a:endParaRPr lang="en-ZA" dirty="0"/>
          </a:p>
          <a:p>
            <a:pPr marL="0" indent="0">
              <a:buNone/>
            </a:pPr>
            <a:r>
              <a:rPr lang="en-ZA" dirty="0"/>
              <a:t>7. Armed response, each officer will have a fire arm</a:t>
            </a:r>
          </a:p>
          <a:p>
            <a:pPr marL="0" indent="0">
              <a:buNone/>
            </a:pPr>
            <a:r>
              <a:rPr lang="en-ZA" dirty="0"/>
              <a:t>8. Patrol rosters to be sent to me</a:t>
            </a:r>
          </a:p>
          <a:p>
            <a:pPr marL="0" indent="0">
              <a:buNone/>
            </a:pPr>
            <a:r>
              <a:rPr lang="en-ZA" dirty="0"/>
              <a:t>9. Full access to vehicle monitoring software and weekly reports</a:t>
            </a:r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40260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 smtClean="0"/>
              <a:t>Deep Blue Security – Next Steps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dirty="0" smtClean="0"/>
              <a:t>Endorsement?</a:t>
            </a:r>
          </a:p>
          <a:p>
            <a:r>
              <a:rPr lang="en-ZA" smtClean="0"/>
              <a:t>Further collaboration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671034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379" y="0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CPNW AGM 2018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022870" y="2879387"/>
            <a:ext cx="5990617" cy="10992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200" dirty="0" smtClean="0"/>
              <a:t>Question Time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045945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A23E5E-3515-184E-958B-61C1C59028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26252"/>
            <a:ext cx="9144000" cy="920446"/>
          </a:xfrm>
        </p:spPr>
        <p:txBody>
          <a:bodyPr/>
          <a:lstStyle/>
          <a:p>
            <a:r>
              <a:rPr lang="en-US" smtClean="0"/>
              <a:t>Chairman’s Report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type="subTitle" idx="1"/>
          </p:nvPr>
        </p:nvSpPr>
        <p:spPr>
          <a:xfrm>
            <a:off x="4168302" y="2597285"/>
            <a:ext cx="3855396" cy="3214991"/>
          </a:xfrm>
        </p:spPr>
        <p:txBody>
          <a:bodyPr>
            <a:normAutofit/>
          </a:bodyPr>
          <a:lstStyle/>
          <a:p>
            <a:pPr marL="342900" indent="-342900" algn="l">
              <a:buFont typeface="Arial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123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A23E5E-3515-184E-958B-61C1C59028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4545" y="188508"/>
            <a:ext cx="9144000" cy="920446"/>
          </a:xfrm>
        </p:spPr>
        <p:txBody>
          <a:bodyPr/>
          <a:lstStyle/>
          <a:p>
            <a:r>
              <a:rPr lang="en-US" smtClean="0"/>
              <a:t>New Committee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type="subTitle" idx="1"/>
          </p:nvPr>
        </p:nvSpPr>
        <p:spPr>
          <a:xfrm>
            <a:off x="2120630" y="1274323"/>
            <a:ext cx="9212093" cy="5000017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Arial" charset="0"/>
              <a:buChar char="•"/>
            </a:pPr>
            <a:r>
              <a:rPr lang="en-US" sz="2800" dirty="0"/>
              <a:t>John </a:t>
            </a:r>
            <a:r>
              <a:rPr lang="en-US" sz="2800" dirty="0" smtClean="0"/>
              <a:t>Parker</a:t>
            </a:r>
            <a:endParaRPr lang="en-US" sz="2800" dirty="0"/>
          </a:p>
          <a:p>
            <a:pPr marL="342900" indent="-342900" algn="l">
              <a:buFont typeface="Arial" charset="0"/>
              <a:buChar char="•"/>
            </a:pPr>
            <a:r>
              <a:rPr lang="en-US" sz="2800" dirty="0"/>
              <a:t>Patrick </a:t>
            </a:r>
            <a:r>
              <a:rPr lang="en-US" sz="2800" dirty="0" smtClean="0"/>
              <a:t>Wright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800" dirty="0" smtClean="0"/>
              <a:t>Craig </a:t>
            </a:r>
            <a:r>
              <a:rPr lang="en-US" sz="2800" dirty="0"/>
              <a:t>Botha </a:t>
            </a:r>
            <a:endParaRPr lang="en-US" sz="2800" dirty="0" smtClean="0"/>
          </a:p>
          <a:p>
            <a:pPr marL="342900" indent="-342900" algn="l">
              <a:buFont typeface="Arial" charset="0"/>
              <a:buChar char="•"/>
            </a:pPr>
            <a:r>
              <a:rPr lang="en-US" sz="2800" dirty="0" smtClean="0"/>
              <a:t>Karen </a:t>
            </a:r>
            <a:r>
              <a:rPr lang="en-US" sz="2800" dirty="0" err="1" smtClean="0"/>
              <a:t>MacIntyre</a:t>
            </a:r>
            <a:endParaRPr lang="en-US" sz="2800" dirty="0"/>
          </a:p>
          <a:p>
            <a:pPr marL="342900" indent="-342900" algn="l">
              <a:buFont typeface="Arial" charset="0"/>
              <a:buChar char="•"/>
            </a:pPr>
            <a:r>
              <a:rPr lang="en-US" sz="2800" dirty="0"/>
              <a:t>Rob </a:t>
            </a:r>
            <a:r>
              <a:rPr lang="en-US" sz="2800" dirty="0" err="1" smtClean="0"/>
              <a:t>Mousley</a:t>
            </a:r>
            <a:endParaRPr lang="en-US" sz="2800" dirty="0"/>
          </a:p>
          <a:p>
            <a:pPr marL="342900" indent="-342900" algn="l">
              <a:buFont typeface="Arial" charset="0"/>
              <a:buChar char="•"/>
            </a:pPr>
            <a:r>
              <a:rPr lang="en-US" sz="2800" dirty="0"/>
              <a:t>Erik </a:t>
            </a:r>
            <a:r>
              <a:rPr lang="en-US" sz="2800" dirty="0" smtClean="0"/>
              <a:t>Meijer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800" dirty="0" smtClean="0"/>
              <a:t>Tessa </a:t>
            </a:r>
            <a:r>
              <a:rPr lang="en-US" sz="2800" dirty="0"/>
              <a:t>Oliver </a:t>
            </a:r>
            <a:endParaRPr lang="en-US" sz="2800" dirty="0" smtClean="0"/>
          </a:p>
          <a:p>
            <a:pPr marL="342900" indent="-342900" algn="l">
              <a:buFont typeface="Arial" charset="0"/>
              <a:buChar char="•"/>
            </a:pPr>
            <a:r>
              <a:rPr lang="en-US" sz="2800" dirty="0" smtClean="0"/>
              <a:t>Sue </a:t>
            </a:r>
            <a:r>
              <a:rPr lang="en-US" sz="2800" dirty="0"/>
              <a:t>Montgomery </a:t>
            </a:r>
            <a:endParaRPr lang="en-US" sz="2800" dirty="0" smtClean="0"/>
          </a:p>
          <a:p>
            <a:pPr marL="342900" indent="-342900" algn="l">
              <a:buFont typeface="Arial" charset="0"/>
              <a:buChar char="•"/>
            </a:pPr>
            <a:r>
              <a:rPr lang="en-US" sz="2800" dirty="0" smtClean="0"/>
              <a:t>Lynn Hogan</a:t>
            </a:r>
            <a:endParaRPr lang="en-US" sz="2800" dirty="0"/>
          </a:p>
          <a:p>
            <a:pPr marL="342900" lvl="1" indent="-342900" algn="l">
              <a:buFont typeface="Arial" charset="0"/>
              <a:buChar char="•"/>
            </a:pPr>
            <a:r>
              <a:rPr lang="en-US" sz="2800" dirty="0" smtClean="0"/>
              <a:t>Geoff Young </a:t>
            </a:r>
          </a:p>
          <a:p>
            <a:pPr marL="342900" lvl="1" indent="-342900" algn="l">
              <a:buFont typeface="Arial" charset="0"/>
              <a:buChar char="•"/>
            </a:pPr>
            <a:r>
              <a:rPr lang="en-US" sz="2800" dirty="0" smtClean="0"/>
              <a:t>Jeanette </a:t>
            </a:r>
            <a:r>
              <a:rPr lang="en-US" sz="2800" dirty="0" err="1" smtClean="0"/>
              <a:t>Beukes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29585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A23E5E-3515-184E-958B-61C1C59028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4545" y="188508"/>
            <a:ext cx="9144000" cy="920446"/>
          </a:xfrm>
        </p:spPr>
        <p:txBody>
          <a:bodyPr/>
          <a:lstStyle/>
          <a:p>
            <a:r>
              <a:rPr lang="en-US" dirty="0" smtClean="0"/>
              <a:t>Committee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type="subTitle" idx="1"/>
          </p:nvPr>
        </p:nvSpPr>
        <p:spPr>
          <a:xfrm>
            <a:off x="2120630" y="1274323"/>
            <a:ext cx="9212093" cy="5000017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Arial" charset="0"/>
              <a:buChar char="•"/>
            </a:pPr>
            <a:r>
              <a:rPr lang="en-US" sz="2800" dirty="0"/>
              <a:t>John Parker </a:t>
            </a:r>
            <a:r>
              <a:rPr lang="mr-IN" sz="2800" dirty="0"/>
              <a:t>–</a:t>
            </a:r>
            <a:r>
              <a:rPr lang="en-US" sz="2800" dirty="0"/>
              <a:t> Chairman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800" dirty="0"/>
              <a:t>Patrick Wright - Vice </a:t>
            </a:r>
            <a:r>
              <a:rPr lang="en-US" sz="2800" dirty="0" smtClean="0"/>
              <a:t>Chairman… 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800" dirty="0" smtClean="0"/>
              <a:t>Craig </a:t>
            </a:r>
            <a:r>
              <a:rPr lang="en-US" sz="2800" dirty="0"/>
              <a:t>Botha </a:t>
            </a:r>
            <a:r>
              <a:rPr lang="mr-IN" sz="2800" dirty="0"/>
              <a:t>–</a:t>
            </a:r>
            <a:r>
              <a:rPr lang="en-US" sz="2800" dirty="0"/>
              <a:t> Rapid Response </a:t>
            </a:r>
            <a:r>
              <a:rPr lang="en-US" sz="2800" dirty="0" smtClean="0"/>
              <a:t>+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800" dirty="0" smtClean="0"/>
              <a:t>Karen </a:t>
            </a:r>
            <a:r>
              <a:rPr lang="en-US" sz="2800" dirty="0" err="1"/>
              <a:t>MacIntire</a:t>
            </a:r>
            <a:r>
              <a:rPr lang="en-US" sz="2800" dirty="0"/>
              <a:t> </a:t>
            </a:r>
            <a:r>
              <a:rPr lang="mr-IN" sz="2800" dirty="0"/>
              <a:t>–</a:t>
            </a:r>
            <a:r>
              <a:rPr lang="en-US" sz="2800" dirty="0"/>
              <a:t> Membership, </a:t>
            </a:r>
            <a:r>
              <a:rPr lang="en-US" sz="2800" dirty="0" smtClean="0"/>
              <a:t>Radio Admin, NCC </a:t>
            </a:r>
            <a:endParaRPr lang="en-US" sz="2800" dirty="0"/>
          </a:p>
          <a:p>
            <a:pPr marL="342900" indent="-342900" algn="l">
              <a:buFont typeface="Arial" charset="0"/>
              <a:buChar char="•"/>
            </a:pPr>
            <a:r>
              <a:rPr lang="en-US" sz="2800" dirty="0"/>
              <a:t>Rob </a:t>
            </a:r>
            <a:r>
              <a:rPr lang="en-US" sz="2800" dirty="0" err="1"/>
              <a:t>Mousley</a:t>
            </a:r>
            <a:r>
              <a:rPr lang="en-US" sz="2800" dirty="0"/>
              <a:t> </a:t>
            </a:r>
            <a:r>
              <a:rPr lang="mr-IN" sz="2800" dirty="0"/>
              <a:t>–</a:t>
            </a:r>
            <a:r>
              <a:rPr lang="en-US" sz="2800" dirty="0"/>
              <a:t> Communications and Incidents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800" dirty="0"/>
              <a:t>Erik Meijer</a:t>
            </a:r>
            <a:r>
              <a:rPr lang="mr-IN" sz="2800" dirty="0"/>
              <a:t>–</a:t>
            </a:r>
            <a:r>
              <a:rPr lang="en-US" sz="2800" dirty="0"/>
              <a:t> ADT Liaison</a:t>
            </a:r>
          </a:p>
          <a:p>
            <a:pPr marL="342900" lvl="1" indent="-342900" algn="l">
              <a:buFont typeface="Arial" charset="0"/>
              <a:buChar char="•"/>
            </a:pPr>
            <a:r>
              <a:rPr lang="en-US" sz="2800" dirty="0"/>
              <a:t>Tessa Oliver - Chapman’s Peak Volunteer Fire Unit</a:t>
            </a:r>
          </a:p>
          <a:p>
            <a:pPr marL="342900" lvl="1" indent="-342900" algn="l">
              <a:buFont typeface="Arial" charset="0"/>
              <a:buChar char="•"/>
            </a:pPr>
            <a:r>
              <a:rPr lang="en-US" sz="2800" dirty="0"/>
              <a:t>Sue Montgomery </a:t>
            </a:r>
            <a:r>
              <a:rPr lang="mr-IN" sz="2800" dirty="0"/>
              <a:t>–</a:t>
            </a:r>
            <a:r>
              <a:rPr lang="en-US" sz="2800" dirty="0"/>
              <a:t> CPF Liaison</a:t>
            </a:r>
          </a:p>
          <a:p>
            <a:pPr marL="342900" lvl="1" indent="-342900" algn="l">
              <a:buFont typeface="Arial" charset="0"/>
              <a:buChar char="•"/>
            </a:pPr>
            <a:r>
              <a:rPr lang="en-US" sz="2800" dirty="0"/>
              <a:t>Lynn Hogan </a:t>
            </a:r>
            <a:r>
              <a:rPr lang="mr-IN" sz="2800" dirty="0"/>
              <a:t>–</a:t>
            </a:r>
            <a:r>
              <a:rPr lang="en-US" sz="2800" dirty="0"/>
              <a:t> Community Connectors</a:t>
            </a:r>
          </a:p>
          <a:p>
            <a:pPr marL="342900" lvl="1" indent="-342900" algn="l">
              <a:buFont typeface="Arial" charset="0"/>
              <a:buChar char="•"/>
            </a:pPr>
            <a:r>
              <a:rPr lang="en-US" sz="2800" dirty="0" smtClean="0"/>
              <a:t>Geoff Young </a:t>
            </a:r>
            <a:r>
              <a:rPr lang="mr-IN" sz="2800" dirty="0" smtClean="0"/>
              <a:t>–</a:t>
            </a:r>
            <a:r>
              <a:rPr lang="en-US" sz="2800" dirty="0" smtClean="0"/>
              <a:t> Treasurer</a:t>
            </a:r>
            <a:endParaRPr lang="en-US" sz="2800" dirty="0"/>
          </a:p>
          <a:p>
            <a:pPr marL="342900" lvl="1" indent="-342900" algn="l">
              <a:buFont typeface="Arial" charset="0"/>
              <a:buChar char="•"/>
            </a:pPr>
            <a:r>
              <a:rPr lang="en-US" sz="2800" dirty="0"/>
              <a:t>Jeanette </a:t>
            </a:r>
            <a:r>
              <a:rPr lang="en-US" sz="2800" dirty="0" err="1"/>
              <a:t>Beukes</a:t>
            </a:r>
            <a:r>
              <a:rPr lang="en-US" sz="2800" dirty="0"/>
              <a:t> – Secretary</a:t>
            </a:r>
          </a:p>
        </p:txBody>
      </p:sp>
    </p:spTree>
    <p:extLst>
      <p:ext uri="{BB962C8B-B14F-4D97-AF65-F5344CB8AC3E}">
        <p14:creationId xmlns:p14="http://schemas.microsoft.com/office/powerpoint/2010/main" val="189630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A23E5E-3515-184E-958B-61C1C59028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2094" y="246873"/>
            <a:ext cx="9144000" cy="920446"/>
          </a:xfrm>
        </p:spPr>
        <p:txBody>
          <a:bodyPr/>
          <a:lstStyle/>
          <a:p>
            <a:r>
              <a:rPr lang="en-US" dirty="0" smtClean="0"/>
              <a:t>Total Incidents by Year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061" y="1167319"/>
            <a:ext cx="8742065" cy="5538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967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A23E5E-3515-184E-958B-61C1C59028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2094" y="246873"/>
            <a:ext cx="10270392" cy="920446"/>
          </a:xfrm>
        </p:spPr>
        <p:txBody>
          <a:bodyPr>
            <a:noAutofit/>
          </a:bodyPr>
          <a:lstStyle/>
          <a:p>
            <a:r>
              <a:rPr lang="en-US" dirty="0" smtClean="0"/>
              <a:t>Incidents per month Projected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469" y="1779842"/>
            <a:ext cx="11303540" cy="4932242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H="1">
            <a:off x="627437" y="1439533"/>
            <a:ext cx="38910" cy="5058383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715294" y="1355545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2018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046256" y="1355545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2017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9197727" y="1368673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2019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7709035" y="1507469"/>
            <a:ext cx="38911" cy="5058383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4187691" y="1540211"/>
            <a:ext cx="38911" cy="5058383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7918181" y="1507469"/>
            <a:ext cx="311285" cy="4990447"/>
          </a:xfrm>
          <a:prstGeom prst="rect">
            <a:avLst/>
          </a:prstGeom>
          <a:solidFill>
            <a:schemeClr val="accent1">
              <a:alpha val="2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817213" y="1209156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FSS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96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A23E5E-3515-184E-958B-61C1C59028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2094" y="246873"/>
            <a:ext cx="9144000" cy="920446"/>
          </a:xfrm>
        </p:spPr>
        <p:txBody>
          <a:bodyPr>
            <a:normAutofit/>
          </a:bodyPr>
          <a:lstStyle/>
          <a:p>
            <a:r>
              <a:rPr lang="en-US" dirty="0" smtClean="0"/>
              <a:t>Incident list 2019 (part 1)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287" y="1365027"/>
            <a:ext cx="10272220" cy="526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400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A23E5E-3515-184E-958B-61C1C59028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2094" y="246873"/>
            <a:ext cx="9144000" cy="920446"/>
          </a:xfrm>
        </p:spPr>
        <p:txBody>
          <a:bodyPr>
            <a:normAutofit/>
          </a:bodyPr>
          <a:lstStyle/>
          <a:p>
            <a:r>
              <a:rPr lang="en-US" dirty="0" smtClean="0"/>
              <a:t>Incident list 2019 (part 2)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287" y="1365027"/>
            <a:ext cx="10272220" cy="52678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287" y="1784100"/>
            <a:ext cx="10272220" cy="484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918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A23E5E-3515-184E-958B-61C1C59028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2094" y="246873"/>
            <a:ext cx="9144000" cy="920446"/>
          </a:xfrm>
        </p:spPr>
        <p:txBody>
          <a:bodyPr>
            <a:normAutofit/>
          </a:bodyPr>
          <a:lstStyle/>
          <a:p>
            <a:r>
              <a:rPr lang="en-US" dirty="0" smtClean="0"/>
              <a:t>Incident locations 2019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748" y="1167319"/>
            <a:ext cx="9860692" cy="547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789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8" id="{AEA38248-0F5B-2146-ABAB-103B10037799}" vid="{2285483D-B873-6143-B939-8FE1857CAFB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CPNW_AGM</Template>
  <TotalTime>906</TotalTime>
  <Words>863</Words>
  <Application>Microsoft Office PowerPoint</Application>
  <PresentationFormat>Custom</PresentationFormat>
  <Paragraphs>132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Welcome</vt:lpstr>
      <vt:lpstr>Agenda</vt:lpstr>
      <vt:lpstr>Chairman’s Report</vt:lpstr>
      <vt:lpstr>Committee</vt:lpstr>
      <vt:lpstr>Total Incidents by Year</vt:lpstr>
      <vt:lpstr>Incidents per month Projected</vt:lpstr>
      <vt:lpstr>Incident list 2019 (part 1)</vt:lpstr>
      <vt:lpstr>Incident list 2019 (part 2)</vt:lpstr>
      <vt:lpstr>Incident locations 2019</vt:lpstr>
      <vt:lpstr>Incidents by Type</vt:lpstr>
      <vt:lpstr>The Beach</vt:lpstr>
      <vt:lpstr>Cameras</vt:lpstr>
      <vt:lpstr>ADT </vt:lpstr>
      <vt:lpstr>ADT </vt:lpstr>
      <vt:lpstr>CPNW Community Connector Groups</vt:lpstr>
      <vt:lpstr>CPNW Community Connector Groups</vt:lpstr>
      <vt:lpstr>CPNW Social Media</vt:lpstr>
      <vt:lpstr>Chapman's Peak Voluntary Fire Unit</vt:lpstr>
      <vt:lpstr>Noordhoek Community Centre</vt:lpstr>
      <vt:lpstr>Noordhoek Community Centre</vt:lpstr>
      <vt:lpstr>Noordhoek Community Centre</vt:lpstr>
      <vt:lpstr>Noordhoek Community Centre</vt:lpstr>
      <vt:lpstr>CPNW Financial Report</vt:lpstr>
      <vt:lpstr>Alternative Security Provider</vt:lpstr>
      <vt:lpstr>Deep Blue Security –Proposal</vt:lpstr>
      <vt:lpstr>Deep Blue Security –Proposal Details</vt:lpstr>
      <vt:lpstr>Deep Blue Security – Impressions from Visit and Meetings</vt:lpstr>
      <vt:lpstr>Deep Blue Security – Next Steps</vt:lpstr>
      <vt:lpstr>CPNW AGM 2018</vt:lpstr>
      <vt:lpstr>New Committee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 Wright</dc:creator>
  <cp:lastModifiedBy>John Parker</cp:lastModifiedBy>
  <cp:revision>58</cp:revision>
  <dcterms:created xsi:type="dcterms:W3CDTF">2018-11-26T05:56:39Z</dcterms:created>
  <dcterms:modified xsi:type="dcterms:W3CDTF">2019-11-18T06:02:31Z</dcterms:modified>
</cp:coreProperties>
</file>